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6" y="-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64E18-0AA0-4449-9E5E-E98D7EB4C3A6}" type="datetimeFigureOut">
              <a:rPr lang="en-PH" smtClean="0"/>
              <a:t>5/2/2015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6BB5-54AC-48F8-B88B-6ACF0EC946D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025786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64E18-0AA0-4449-9E5E-E98D7EB4C3A6}" type="datetimeFigureOut">
              <a:rPr lang="en-PH" smtClean="0"/>
              <a:t>5/2/2015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6BB5-54AC-48F8-B88B-6ACF0EC946D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15921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64E18-0AA0-4449-9E5E-E98D7EB4C3A6}" type="datetimeFigureOut">
              <a:rPr lang="en-PH" smtClean="0"/>
              <a:t>5/2/2015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6BB5-54AC-48F8-B88B-6ACF0EC946D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028743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64E18-0AA0-4449-9E5E-E98D7EB4C3A6}" type="datetimeFigureOut">
              <a:rPr lang="en-PH" smtClean="0"/>
              <a:t>5/2/2015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6BB5-54AC-48F8-B88B-6ACF0EC946D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464776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64E18-0AA0-4449-9E5E-E98D7EB4C3A6}" type="datetimeFigureOut">
              <a:rPr lang="en-PH" smtClean="0"/>
              <a:t>5/2/2015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6BB5-54AC-48F8-B88B-6ACF0EC946D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342822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64E18-0AA0-4449-9E5E-E98D7EB4C3A6}" type="datetimeFigureOut">
              <a:rPr lang="en-PH" smtClean="0"/>
              <a:t>5/2/2015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6BB5-54AC-48F8-B88B-6ACF0EC946D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088390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64E18-0AA0-4449-9E5E-E98D7EB4C3A6}" type="datetimeFigureOut">
              <a:rPr lang="en-PH" smtClean="0"/>
              <a:t>5/2/2015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6BB5-54AC-48F8-B88B-6ACF0EC946D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029793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64E18-0AA0-4449-9E5E-E98D7EB4C3A6}" type="datetimeFigureOut">
              <a:rPr lang="en-PH" smtClean="0"/>
              <a:t>5/2/2015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6BB5-54AC-48F8-B88B-6ACF0EC946D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409497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64E18-0AA0-4449-9E5E-E98D7EB4C3A6}" type="datetimeFigureOut">
              <a:rPr lang="en-PH" smtClean="0"/>
              <a:t>5/2/2015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6BB5-54AC-48F8-B88B-6ACF0EC946D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52552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64E18-0AA0-4449-9E5E-E98D7EB4C3A6}" type="datetimeFigureOut">
              <a:rPr lang="en-PH" smtClean="0"/>
              <a:t>5/2/2015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6BB5-54AC-48F8-B88B-6ACF0EC946D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85298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64E18-0AA0-4449-9E5E-E98D7EB4C3A6}" type="datetimeFigureOut">
              <a:rPr lang="en-PH" smtClean="0"/>
              <a:t>5/2/2015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6BB5-54AC-48F8-B88B-6ACF0EC946D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254986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64E18-0AA0-4449-9E5E-E98D7EB4C3A6}" type="datetimeFigureOut">
              <a:rPr lang="en-PH" smtClean="0"/>
              <a:t>5/2/2015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46BB5-54AC-48F8-B88B-6ACF0EC946D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242307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5641886" y="1533525"/>
            <a:ext cx="952500" cy="222885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5" name="Rounded Rectangle 4"/>
          <p:cNvSpPr/>
          <p:nvPr/>
        </p:nvSpPr>
        <p:spPr>
          <a:xfrm>
            <a:off x="5924953" y="1678123"/>
            <a:ext cx="193183" cy="1882288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7" name="Isosceles Triangle 6"/>
          <p:cNvSpPr/>
          <p:nvPr/>
        </p:nvSpPr>
        <p:spPr>
          <a:xfrm rot="5400000">
            <a:off x="5658432" y="1573359"/>
            <a:ext cx="247197" cy="215301"/>
          </a:xfrm>
          <a:prstGeom prst="triangl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grpSp>
        <p:nvGrpSpPr>
          <p:cNvPr id="51" name="Group 50"/>
          <p:cNvGrpSpPr/>
          <p:nvPr/>
        </p:nvGrpSpPr>
        <p:grpSpPr>
          <a:xfrm>
            <a:off x="6208287" y="1678123"/>
            <a:ext cx="211563" cy="1882289"/>
            <a:chOff x="2369712" y="1849573"/>
            <a:chExt cx="437881" cy="1882289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2369712" y="1849573"/>
              <a:ext cx="437881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2415553" y="2033661"/>
              <a:ext cx="346191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415554" y="2214189"/>
              <a:ext cx="346191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415553" y="2398787"/>
              <a:ext cx="346191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415554" y="2578129"/>
              <a:ext cx="346191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2369712" y="2793152"/>
              <a:ext cx="437881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2415558" y="2994738"/>
              <a:ext cx="346188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2415559" y="3175266"/>
              <a:ext cx="346188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2415558" y="3359864"/>
              <a:ext cx="346188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415559" y="3539206"/>
              <a:ext cx="346188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369712" y="3731862"/>
              <a:ext cx="437881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Rounded Rectangle 58"/>
          <p:cNvSpPr/>
          <p:nvPr/>
        </p:nvSpPr>
        <p:spPr>
          <a:xfrm>
            <a:off x="5924953" y="2823288"/>
            <a:ext cx="193183" cy="73712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60" name="Rectangle 59"/>
          <p:cNvSpPr/>
          <p:nvPr/>
        </p:nvSpPr>
        <p:spPr>
          <a:xfrm>
            <a:off x="5091850" y="382781"/>
            <a:ext cx="1859388" cy="414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 smtClean="0">
                <a:solidFill>
                  <a:schemeClr val="tx1"/>
                </a:solidFill>
              </a:rPr>
              <a:t>Custom slider 1</a:t>
            </a:r>
            <a:endParaRPr lang="en-P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0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068007" y="1729995"/>
            <a:ext cx="5149236" cy="3848329"/>
            <a:chOff x="317380" y="638174"/>
            <a:chExt cx="5149236" cy="3848329"/>
          </a:xfrm>
        </p:grpSpPr>
        <p:sp>
          <p:nvSpPr>
            <p:cNvPr id="12" name="Rectangle 11"/>
            <p:cNvSpPr/>
            <p:nvPr/>
          </p:nvSpPr>
          <p:spPr>
            <a:xfrm>
              <a:off x="384999" y="638174"/>
              <a:ext cx="2637387" cy="37528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95187" y="810313"/>
              <a:ext cx="2571429" cy="367619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55480" y="990790"/>
              <a:ext cx="2285714" cy="3047619"/>
            </a:xfrm>
            <a:prstGeom prst="rect">
              <a:avLst/>
            </a:prstGeom>
          </p:spPr>
        </p:pic>
        <p:cxnSp>
          <p:nvCxnSpPr>
            <p:cNvPr id="35" name="Straight Connector 34"/>
            <p:cNvCxnSpPr/>
            <p:nvPr/>
          </p:nvCxnSpPr>
          <p:spPr>
            <a:xfrm>
              <a:off x="904875" y="1638490"/>
              <a:ext cx="3829844" cy="0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1887477" y="1782898"/>
              <a:ext cx="1804621" cy="0"/>
            </a:xfrm>
            <a:prstGeom prst="line">
              <a:avLst/>
            </a:prstGeom>
            <a:ln>
              <a:solidFill>
                <a:srgbClr val="FFC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887477" y="3680096"/>
              <a:ext cx="1804621" cy="0"/>
            </a:xfrm>
            <a:prstGeom prst="line">
              <a:avLst/>
            </a:prstGeom>
            <a:ln>
              <a:solidFill>
                <a:srgbClr val="FFC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4305300" y="3095625"/>
              <a:ext cx="962025" cy="71437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1887477" y="3861938"/>
              <a:ext cx="2913917" cy="0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4725194" y="1618383"/>
              <a:ext cx="0" cy="2243555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953052" y="990790"/>
              <a:ext cx="0" cy="64770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1906527" y="1343881"/>
              <a:ext cx="0" cy="27450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1917579" y="3405594"/>
              <a:ext cx="0" cy="27450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V="1">
              <a:off x="1917579" y="1782898"/>
              <a:ext cx="0" cy="27450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flipV="1">
              <a:off x="1906527" y="3861939"/>
              <a:ext cx="0" cy="26238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Straight Connector 2"/>
            <p:cNvCxnSpPr/>
            <p:nvPr/>
          </p:nvCxnSpPr>
          <p:spPr>
            <a:xfrm>
              <a:off x="904875" y="990790"/>
              <a:ext cx="2787223" cy="0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48"/>
            <p:cNvSpPr/>
            <p:nvPr/>
          </p:nvSpPr>
          <p:spPr>
            <a:xfrm>
              <a:off x="1048302" y="1481132"/>
              <a:ext cx="857250" cy="414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PH" sz="1200" dirty="0" smtClean="0"/>
                <a:t>top offset</a:t>
              </a:r>
              <a:endParaRPr lang="en-PH" sz="1200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060329" y="3538864"/>
              <a:ext cx="857250" cy="414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PH" sz="1200" dirty="0" smtClean="0"/>
                <a:t>bottom offset</a:t>
              </a:r>
              <a:endParaRPr lang="en-PH" sz="1200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517038" y="2532994"/>
              <a:ext cx="857250" cy="414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PH" sz="1200" dirty="0" smtClean="0"/>
                <a:t>height</a:t>
              </a:r>
              <a:endParaRPr lang="en-PH" sz="1200" dirty="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17380" y="1079751"/>
              <a:ext cx="857250" cy="414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PH" sz="1200" dirty="0" smtClean="0"/>
                <a:t>top</a:t>
              </a:r>
              <a:endParaRPr lang="en-PH" sz="1200" dirty="0"/>
            </a:p>
          </p:txBody>
        </p:sp>
        <p:cxnSp>
          <p:nvCxnSpPr>
            <p:cNvPr id="58" name="Straight Arrow Connector 57"/>
            <p:cNvCxnSpPr/>
            <p:nvPr/>
          </p:nvCxnSpPr>
          <p:spPr>
            <a:xfrm>
              <a:off x="2381618" y="1782898"/>
              <a:ext cx="0" cy="112011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2032176" y="990790"/>
              <a:ext cx="0" cy="1912218"/>
            </a:xfrm>
            <a:prstGeom prst="straightConnector1">
              <a:avLst/>
            </a:prstGeom>
            <a:ln>
              <a:solidFill>
                <a:srgbClr val="FFFF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1402241" y="2903008"/>
              <a:ext cx="2787223" cy="0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>
              <a:off x="2706988" y="2903008"/>
              <a:ext cx="0" cy="747374"/>
            </a:xfrm>
            <a:prstGeom prst="straightConnector1">
              <a:avLst/>
            </a:prstGeom>
            <a:ln>
              <a:solidFill>
                <a:srgbClr val="92D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ectangle 68"/>
            <p:cNvSpPr/>
            <p:nvPr/>
          </p:nvSpPr>
          <p:spPr>
            <a:xfrm>
              <a:off x="1671210" y="2378570"/>
              <a:ext cx="360966" cy="414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PH" sz="1200" dirty="0" smtClean="0"/>
                <a:t>y</a:t>
              </a:r>
              <a:endParaRPr lang="en-PH" sz="1200" dirty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090989" y="1959591"/>
              <a:ext cx="360966" cy="414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PH" sz="1200" dirty="0" smtClean="0"/>
                <a:t>z</a:t>
              </a:r>
              <a:endParaRPr lang="en-PH" sz="1200" dirty="0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2209990" y="3106404"/>
              <a:ext cx="503766" cy="414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PH" sz="1200" dirty="0" smtClean="0"/>
                <a:t>level</a:t>
              </a:r>
              <a:endParaRPr lang="en-PH" sz="1200" dirty="0"/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3491413" y="2922991"/>
              <a:ext cx="193183" cy="737123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438345" y="2353205"/>
              <a:ext cx="360966" cy="414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PH" sz="1200" dirty="0" smtClean="0"/>
                <a:t>v</a:t>
              </a:r>
              <a:endParaRPr lang="en-PH" sz="1200" dirty="0"/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>
              <a:off x="2706988" y="1782898"/>
              <a:ext cx="0" cy="1120110"/>
            </a:xfrm>
            <a:prstGeom prst="straightConnector1">
              <a:avLst/>
            </a:prstGeom>
            <a:ln>
              <a:solidFill>
                <a:srgbClr val="92D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/>
            <p:cNvSpPr/>
            <p:nvPr/>
          </p:nvSpPr>
          <p:spPr>
            <a:xfrm>
              <a:off x="3956809" y="3452812"/>
              <a:ext cx="857250" cy="414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PH" sz="1200" dirty="0" smtClean="0"/>
                <a:t>min</a:t>
              </a:r>
              <a:endParaRPr lang="en-PH" sz="1200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956809" y="1576322"/>
              <a:ext cx="857250" cy="414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PH" sz="1200" dirty="0" smtClean="0"/>
                <a:t>max</a:t>
              </a:r>
              <a:endParaRPr lang="en-PH" sz="1200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Rectangle 42"/>
              <p:cNvSpPr/>
              <p:nvPr/>
            </p:nvSpPr>
            <p:spPr>
              <a:xfrm>
                <a:off x="6798678" y="1315662"/>
                <a:ext cx="4934274" cy="470910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PH" sz="1200" b="1" dirty="0" smtClean="0">
                    <a:solidFill>
                      <a:schemeClr val="tx1"/>
                    </a:solidFill>
                  </a:rPr>
                  <a:t>z</a:t>
                </a:r>
                <a:r>
                  <a:rPr lang="en-PH" sz="1200" dirty="0" smtClean="0">
                    <a:solidFill>
                      <a:schemeClr val="tx1"/>
                    </a:solidFill>
                  </a:rPr>
                  <a:t> (pixels)= y – top – top offset</a:t>
                </a:r>
              </a:p>
              <a:p>
                <a:r>
                  <a:rPr lang="en-PH" sz="1200" b="1" dirty="0" smtClean="0">
                    <a:solidFill>
                      <a:schemeClr val="tx1"/>
                    </a:solidFill>
                  </a:rPr>
                  <a:t>effective length </a:t>
                </a:r>
                <a:r>
                  <a:rPr lang="en-PH" sz="1200" dirty="0" smtClean="0">
                    <a:solidFill>
                      <a:schemeClr val="tx1"/>
                    </a:solidFill>
                  </a:rPr>
                  <a:t>(pixels)= height – top offset – bottom offset</a:t>
                </a:r>
              </a:p>
              <a:p>
                <a:r>
                  <a:rPr lang="en-PH" sz="1200" b="1" dirty="0" smtClean="0">
                    <a:solidFill>
                      <a:schemeClr val="tx1"/>
                    </a:solidFill>
                  </a:rPr>
                  <a:t>divisions</a:t>
                </a:r>
                <a:r>
                  <a:rPr lang="en-PH" sz="1200" dirty="0" smtClean="0">
                    <a:solidFill>
                      <a:schemeClr val="tx1"/>
                    </a:solidFill>
                  </a:rPr>
                  <a:t> (units) = max - min </a:t>
                </a:r>
              </a:p>
              <a:p>
                <a:endParaRPr lang="en-PH" sz="1200" dirty="0">
                  <a:solidFill>
                    <a:schemeClr val="tx1"/>
                  </a:solidFill>
                </a:endParaRPr>
              </a:p>
              <a:p>
                <a:r>
                  <a:rPr lang="en-PH" sz="1200" b="1" dirty="0">
                    <a:solidFill>
                      <a:schemeClr val="tx1"/>
                    </a:solidFill>
                  </a:rPr>
                  <a:t>i</a:t>
                </a:r>
                <a:r>
                  <a:rPr lang="en-PH" sz="1200" b="1" dirty="0" smtClean="0">
                    <a:solidFill>
                      <a:schemeClr val="tx1"/>
                    </a:solidFill>
                  </a:rPr>
                  <a:t>f (z &lt; 0)</a:t>
                </a:r>
              </a:p>
              <a:p>
                <a:r>
                  <a:rPr lang="en-PH" sz="1200" dirty="0">
                    <a:solidFill>
                      <a:schemeClr val="tx1"/>
                    </a:solidFill>
                  </a:rPr>
                  <a:t> </a:t>
                </a:r>
                <a:r>
                  <a:rPr lang="en-PH" sz="1200" dirty="0" smtClean="0">
                    <a:solidFill>
                      <a:schemeClr val="tx1"/>
                    </a:solidFill>
                  </a:rPr>
                  <a:t>    level </a:t>
                </a:r>
                <a:r>
                  <a:rPr lang="en-PH" sz="1200" dirty="0">
                    <a:solidFill>
                      <a:schemeClr val="tx1"/>
                    </a:solidFill>
                  </a:rPr>
                  <a:t>= max – min</a:t>
                </a:r>
              </a:p>
              <a:p>
                <a:r>
                  <a:rPr lang="en-PH" sz="1200" dirty="0">
                    <a:solidFill>
                      <a:schemeClr val="tx1"/>
                    </a:solidFill>
                  </a:rPr>
                  <a:t>     </a:t>
                </a:r>
                <a:r>
                  <a:rPr lang="en-PH" sz="1200" b="1" dirty="0">
                    <a:solidFill>
                      <a:schemeClr val="tx1"/>
                    </a:solidFill>
                  </a:rPr>
                  <a:t>level = </a:t>
                </a:r>
                <a:r>
                  <a:rPr lang="en-PH" sz="1200" b="1" dirty="0" smtClean="0">
                    <a:solidFill>
                      <a:schemeClr val="tx1"/>
                    </a:solidFill>
                  </a:rPr>
                  <a:t>divisions</a:t>
                </a:r>
              </a:p>
              <a:p>
                <a:endParaRPr lang="en-PH" sz="1200" dirty="0">
                  <a:solidFill>
                    <a:schemeClr val="tx1"/>
                  </a:solidFill>
                </a:endParaRPr>
              </a:p>
              <a:p>
                <a:r>
                  <a:rPr lang="en-PH" sz="1200" b="1" dirty="0" smtClean="0">
                    <a:solidFill>
                      <a:schemeClr val="tx1"/>
                    </a:solidFill>
                  </a:rPr>
                  <a:t>else if </a:t>
                </a:r>
                <a:r>
                  <a:rPr lang="en-PH" sz="1200" dirty="0" smtClean="0">
                    <a:solidFill>
                      <a:schemeClr val="tx1"/>
                    </a:solidFill>
                  </a:rPr>
                  <a:t>(z + top offset &gt; height – bottom offset)</a:t>
                </a:r>
              </a:p>
              <a:p>
                <a:r>
                  <a:rPr lang="en-PH" sz="1200" dirty="0" smtClean="0">
                    <a:solidFill>
                      <a:schemeClr val="tx1"/>
                    </a:solidFill>
                  </a:rPr>
                  <a:t>           (z &gt; height – bottom offset – top offset)</a:t>
                </a:r>
              </a:p>
              <a:p>
                <a:r>
                  <a:rPr lang="en-PH" sz="1200" dirty="0">
                    <a:solidFill>
                      <a:schemeClr val="tx1"/>
                    </a:solidFill>
                  </a:rPr>
                  <a:t> </a:t>
                </a:r>
                <a:r>
                  <a:rPr lang="en-PH" sz="1200" dirty="0" smtClean="0">
                    <a:solidFill>
                      <a:schemeClr val="tx1"/>
                    </a:solidFill>
                  </a:rPr>
                  <a:t>          </a:t>
                </a:r>
                <a:r>
                  <a:rPr lang="en-PH" sz="1200" b="1" dirty="0" smtClean="0">
                    <a:solidFill>
                      <a:schemeClr val="tx1"/>
                    </a:solidFill>
                  </a:rPr>
                  <a:t>(z &gt; effective length)</a:t>
                </a:r>
              </a:p>
              <a:p>
                <a:endParaRPr lang="en-PH" sz="1200" dirty="0" smtClean="0">
                  <a:solidFill>
                    <a:schemeClr val="tx1"/>
                  </a:solidFill>
                </a:endParaRPr>
              </a:p>
              <a:p>
                <a:r>
                  <a:rPr lang="en-PH" sz="1200" b="1" dirty="0" smtClean="0">
                    <a:solidFill>
                      <a:schemeClr val="tx1"/>
                    </a:solidFill>
                  </a:rPr>
                  <a:t>     level </a:t>
                </a:r>
                <a:r>
                  <a:rPr lang="en-PH" sz="1200" b="1" dirty="0">
                    <a:solidFill>
                      <a:schemeClr val="tx1"/>
                    </a:solidFill>
                  </a:rPr>
                  <a:t>= min</a:t>
                </a:r>
              </a:p>
              <a:p>
                <a:endParaRPr lang="en-PH" sz="1200" b="1" dirty="0" smtClean="0">
                  <a:solidFill>
                    <a:schemeClr val="tx1"/>
                  </a:solidFill>
                </a:endParaRPr>
              </a:p>
              <a:p>
                <a:endParaRPr lang="en-PH" sz="1200" dirty="0" smtClean="0">
                  <a:solidFill>
                    <a:schemeClr val="tx1"/>
                  </a:solidFill>
                </a:endParaRPr>
              </a:p>
              <a:p>
                <a:r>
                  <a:rPr lang="en-PH" sz="1200" b="1" dirty="0" smtClean="0">
                    <a:solidFill>
                      <a:schemeClr val="tx1"/>
                    </a:solidFill>
                  </a:rPr>
                  <a:t>else</a:t>
                </a:r>
              </a:p>
              <a:p>
                <a14:m>
                  <m:oMath xmlns:m="http://schemas.openxmlformats.org/officeDocument/2006/math">
                    <m:r>
                      <a:rPr lang="en-PH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  </m:t>
                    </m:r>
                    <m:f>
                      <m:fPr>
                        <m:ctrlPr>
                          <a:rPr lang="en-PH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num>
                      <m:den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  <m:r>
                      <a:rPr lang="en-PH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PH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h𝑒𝑖𝑔h𝑡</m:t>
                        </m:r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−</m:t>
                        </m:r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𝑏𝑜𝑡𝑡𝑜𝑚</m:t>
                        </m:r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𝑜𝑓𝑓𝑠𝑒𝑡</m:t>
                        </m:r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−</m:t>
                        </m:r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𝑡𝑜𝑝</m:t>
                        </m:r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𝑜𝑓𝑓𝑠𝑒𝑡</m:t>
                        </m:r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func>
                          <m:funcPr>
                            <m:ctrlPr>
                              <a:rPr lang="en-PH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PH" sz="1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max</m:t>
                            </m:r>
                          </m:fName>
                          <m:e>
                            <m:r>
                              <a:rPr lang="en-PH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 </m:t>
                            </m:r>
                            <m:r>
                              <a:rPr lang="en-PH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e>
                        </m:func>
                      </m:den>
                    </m:f>
                  </m:oMath>
                </a14:m>
                <a:r>
                  <a:rPr lang="en-PH" sz="1200" dirty="0">
                    <a:solidFill>
                      <a:schemeClr val="tx1"/>
                    </a:solidFill>
                  </a:rPr>
                  <a:t>	</a:t>
                </a:r>
                <a:endParaRPr lang="en-PH" sz="1200" dirty="0" smtClean="0">
                  <a:solidFill>
                    <a:schemeClr val="tx1"/>
                  </a:solidFill>
                </a:endParaRPr>
              </a:p>
              <a:p>
                <a:endParaRPr lang="en-PH" sz="1200" dirty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PH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en-PH" sz="1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PH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PH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num>
                      <m:den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𝑑𝑖𝑣𝑖𝑠𝑖𝑜𝑛𝑠</m:t>
                        </m:r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− </m:t>
                        </m:r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𝑙𝑒𝑣𝑒𝑙</m:t>
                        </m:r>
                      </m:den>
                    </m:f>
                    <m:r>
                      <a:rPr lang="en-PH" sz="1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PH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𝑒𝑓𝑓𝑒𝑐𝑡𝑖𝑣𝑒</m:t>
                        </m:r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𝑙𝑒𝑛𝑔𝑡h</m:t>
                        </m:r>
                      </m:num>
                      <m:den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𝑑𝑖𝑣𝑖𝑠𝑖𝑜𝑛𝑠</m:t>
                        </m:r>
                      </m:den>
                    </m:f>
                  </m:oMath>
                </a14:m>
                <a:r>
                  <a:rPr lang="en-PH" sz="1200" dirty="0">
                    <a:solidFill>
                      <a:schemeClr val="tx1"/>
                    </a:solidFill>
                  </a:rPr>
                  <a:t>	</a:t>
                </a:r>
                <a:endParaRPr lang="en-PH" sz="1200" dirty="0" smtClean="0">
                  <a:solidFill>
                    <a:schemeClr val="tx1"/>
                  </a:solidFill>
                </a:endParaRPr>
              </a:p>
              <a:p>
                <a:endParaRPr lang="en-PH" sz="1200" dirty="0">
                  <a:solidFill>
                    <a:schemeClr val="tx1"/>
                  </a:solidFill>
                </a:endParaRPr>
              </a:p>
              <a:p>
                <a:endParaRPr lang="en-PH" sz="1200" dirty="0" smtClean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PH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  </m:t>
                    </m:r>
                    <m:r>
                      <a:rPr lang="en-PH" sz="1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𝒍𝒆𝒗𝒆𝒍</m:t>
                    </m:r>
                    <m:r>
                      <a:rPr lang="en-PH" sz="12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PH" sz="1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𝒅𝒊𝒗𝒊𝒔𝒊𝒐𝒏𝒔</m:t>
                    </m:r>
                    <m:r>
                      <a:rPr lang="en-PH" sz="1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−</m:t>
                    </m:r>
                    <m:f>
                      <m:fPr>
                        <m:ctrlPr>
                          <a:rPr lang="en-PH" sz="1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PH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  <m:r>
                          <a:rPr lang="en-PH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PH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PH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PH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𝒅𝒊𝒗𝒊𝒔𝒊𝒐𝒏𝒔</m:t>
                        </m:r>
                      </m:num>
                      <m:den>
                        <m:r>
                          <a:rPr lang="en-PH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𝒆𝒇𝒇𝒆𝒄𝒕𝒊𝒗𝒆</m:t>
                        </m:r>
                        <m:r>
                          <a:rPr lang="en-PH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PH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𝒍𝒆𝒏𝒈𝒕𝒉</m:t>
                        </m:r>
                      </m:den>
                    </m:f>
                  </m:oMath>
                </a14:m>
                <a:r>
                  <a:rPr lang="en-PH" sz="1200" dirty="0">
                    <a:solidFill>
                      <a:schemeClr val="tx1"/>
                    </a:solidFill>
                  </a:rPr>
                  <a:t>	</a:t>
                </a:r>
                <a:endParaRPr lang="en-PH" sz="1200" dirty="0" smtClean="0">
                  <a:solidFill>
                    <a:schemeClr val="tx1"/>
                  </a:solidFill>
                </a:endParaRPr>
              </a:p>
              <a:p>
                <a:endParaRPr lang="en-PH" sz="1200" dirty="0">
                  <a:solidFill>
                    <a:schemeClr val="tx1"/>
                  </a:solidFill>
                </a:endParaRPr>
              </a:p>
              <a:p>
                <a:endParaRPr lang="en-PH" sz="1200" dirty="0" smtClean="0">
                  <a:solidFill>
                    <a:schemeClr val="tx1"/>
                  </a:solidFill>
                </a:endParaRPr>
              </a:p>
              <a:p>
                <a:r>
                  <a:rPr lang="en-PH" sz="1200" dirty="0">
                    <a:solidFill>
                      <a:schemeClr val="tx1"/>
                    </a:solidFill>
                  </a:rPr>
                  <a:t> </a:t>
                </a:r>
                <a:r>
                  <a:rPr lang="en-PH" sz="1200" dirty="0" smtClean="0">
                    <a:solidFill>
                      <a:schemeClr val="tx1"/>
                    </a:solidFill>
                  </a:rPr>
                  <a:t>    </a:t>
                </a:r>
              </a:p>
            </p:txBody>
          </p:sp>
        </mc:Choice>
        <mc:Fallback>
          <p:sp>
            <p:nvSpPr>
              <p:cNvPr id="43" name="Rectangle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8678" y="1315662"/>
                <a:ext cx="4934274" cy="4709105"/>
              </a:xfrm>
              <a:prstGeom prst="rect">
                <a:avLst/>
              </a:prstGeom>
              <a:blipFill rotWithShape="0">
                <a:blip r:embed="rId4"/>
                <a:stretch>
                  <a:fillRect t="-13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ectangle 46"/>
          <p:cNvSpPr/>
          <p:nvPr/>
        </p:nvSpPr>
        <p:spPr>
          <a:xfrm>
            <a:off x="5091850" y="382781"/>
            <a:ext cx="1859388" cy="414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 smtClean="0">
                <a:solidFill>
                  <a:schemeClr val="tx1"/>
                </a:solidFill>
              </a:rPr>
              <a:t>Custom slider 1</a:t>
            </a:r>
            <a:endParaRPr lang="en-P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859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97055" y="1798975"/>
            <a:ext cx="790577" cy="222885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5" name="Right Triangle 4"/>
          <p:cNvSpPr/>
          <p:nvPr/>
        </p:nvSpPr>
        <p:spPr>
          <a:xfrm flipH="1">
            <a:off x="3258881" y="2589551"/>
            <a:ext cx="2066925" cy="638175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9" name="Right Triangle 18"/>
          <p:cNvSpPr/>
          <p:nvPr/>
        </p:nvSpPr>
        <p:spPr>
          <a:xfrm flipH="1">
            <a:off x="3311336" y="4011284"/>
            <a:ext cx="2066925" cy="638175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0" name="Right Triangle 19"/>
          <p:cNvSpPr/>
          <p:nvPr/>
        </p:nvSpPr>
        <p:spPr>
          <a:xfrm flipH="1">
            <a:off x="3311336" y="2834976"/>
            <a:ext cx="1272046" cy="392751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2" name="Rectangle 21"/>
          <p:cNvSpPr/>
          <p:nvPr/>
        </p:nvSpPr>
        <p:spPr>
          <a:xfrm rot="5400000">
            <a:off x="8089193" y="1798975"/>
            <a:ext cx="790577" cy="222885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3" name="Right Triangle 22"/>
          <p:cNvSpPr/>
          <p:nvPr/>
        </p:nvSpPr>
        <p:spPr>
          <a:xfrm flipH="1">
            <a:off x="7451019" y="2589551"/>
            <a:ext cx="2066925" cy="638175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6" name="Right Triangle 35"/>
          <p:cNvSpPr/>
          <p:nvPr/>
        </p:nvSpPr>
        <p:spPr>
          <a:xfrm flipH="1">
            <a:off x="7503474" y="2834976"/>
            <a:ext cx="1272046" cy="392751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7" name="Right Triangle 36"/>
          <p:cNvSpPr/>
          <p:nvPr/>
        </p:nvSpPr>
        <p:spPr>
          <a:xfrm flipH="1">
            <a:off x="7451019" y="4011283"/>
            <a:ext cx="2066925" cy="638175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8" name="Rectangle 37"/>
          <p:cNvSpPr/>
          <p:nvPr/>
        </p:nvSpPr>
        <p:spPr>
          <a:xfrm>
            <a:off x="3415104" y="1120717"/>
            <a:ext cx="1859388" cy="414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 smtClean="0">
                <a:solidFill>
                  <a:schemeClr val="tx1"/>
                </a:solidFill>
              </a:rPr>
              <a:t>Custom slider 2</a:t>
            </a:r>
            <a:endParaRPr lang="en-PH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658556" y="1120717"/>
            <a:ext cx="1859388" cy="414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 smtClean="0">
                <a:solidFill>
                  <a:schemeClr val="tx1"/>
                </a:solidFill>
              </a:rPr>
              <a:t>Custom slider 3</a:t>
            </a:r>
            <a:endParaRPr lang="en-P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22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18865" y="983603"/>
            <a:ext cx="5090615" cy="50487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8" name="Rectangle 37"/>
          <p:cNvSpPr/>
          <p:nvPr/>
        </p:nvSpPr>
        <p:spPr>
          <a:xfrm>
            <a:off x="5189366" y="191080"/>
            <a:ext cx="1859388" cy="414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 smtClean="0">
                <a:solidFill>
                  <a:schemeClr val="tx1"/>
                </a:solidFill>
              </a:rPr>
              <a:t>Custom slider 2</a:t>
            </a:r>
            <a:endParaRPr lang="en-PH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804" y="2547859"/>
            <a:ext cx="4371429" cy="2695238"/>
          </a:xfrm>
          <a:prstGeom prst="rect">
            <a:avLst/>
          </a:prstGeom>
        </p:spPr>
      </p:pic>
      <p:sp>
        <p:nvSpPr>
          <p:cNvPr id="13" name="Right Triangle 12"/>
          <p:cNvSpPr/>
          <p:nvPr/>
        </p:nvSpPr>
        <p:spPr>
          <a:xfrm flipH="1">
            <a:off x="2050055" y="3683387"/>
            <a:ext cx="1272046" cy="392751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cxnSp>
        <p:nvCxnSpPr>
          <p:cNvPr id="15" name="Straight Connector 14"/>
          <p:cNvCxnSpPr/>
          <p:nvPr/>
        </p:nvCxnSpPr>
        <p:spPr>
          <a:xfrm>
            <a:off x="1571228" y="1236589"/>
            <a:ext cx="0" cy="443865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933178" y="2167719"/>
            <a:ext cx="0" cy="3476625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050055" y="1481919"/>
            <a:ext cx="0" cy="2668193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322101" y="1205694"/>
            <a:ext cx="0" cy="294441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095353" y="2167719"/>
            <a:ext cx="0" cy="1908419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181078" y="2167719"/>
            <a:ext cx="0" cy="3476625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933178" y="5520519"/>
            <a:ext cx="22479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357383" y="2329644"/>
            <a:ext cx="57579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V="1">
            <a:off x="3958102" y="2192393"/>
            <a:ext cx="0" cy="2745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16200000" flipH="1" flipV="1">
            <a:off x="2187306" y="2192393"/>
            <a:ext cx="0" cy="2745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6200000" flipH="1" flipV="1">
            <a:off x="4318329" y="2192393"/>
            <a:ext cx="0" cy="2745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1571228" y="1377144"/>
            <a:ext cx="1750873" cy="0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2069978" y="1615269"/>
            <a:ext cx="125212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2069978" y="2081994"/>
            <a:ext cx="1252123" cy="0"/>
          </a:xfrm>
          <a:prstGeom prst="straightConnector1">
            <a:avLst/>
          </a:prstGeom>
          <a:ln>
            <a:solidFill>
              <a:srgbClr val="92D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2511683" y="1377145"/>
            <a:ext cx="360966" cy="414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1200" dirty="0" smtClean="0"/>
              <a:t>z</a:t>
            </a:r>
            <a:endParaRPr lang="en-PH" sz="1200" dirty="0"/>
          </a:p>
        </p:txBody>
      </p:sp>
      <p:sp>
        <p:nvSpPr>
          <p:cNvPr id="58" name="Rectangle 57"/>
          <p:cNvSpPr/>
          <p:nvPr/>
        </p:nvSpPr>
        <p:spPr>
          <a:xfrm>
            <a:off x="2110348" y="1067587"/>
            <a:ext cx="360966" cy="414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1200" dirty="0" smtClean="0"/>
              <a:t>x</a:t>
            </a:r>
            <a:endParaRPr lang="en-PH" sz="1200" dirty="0"/>
          </a:p>
        </p:txBody>
      </p:sp>
      <p:sp>
        <p:nvSpPr>
          <p:cNvPr id="60" name="Rectangle 59"/>
          <p:cNvSpPr/>
          <p:nvPr/>
        </p:nvSpPr>
        <p:spPr>
          <a:xfrm>
            <a:off x="2439741" y="1764002"/>
            <a:ext cx="518718" cy="414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1200" dirty="0" smtClean="0"/>
              <a:t>level</a:t>
            </a:r>
            <a:endParaRPr lang="en-PH" sz="1200" dirty="0"/>
          </a:p>
        </p:txBody>
      </p:sp>
      <p:sp>
        <p:nvSpPr>
          <p:cNvPr id="62" name="Rectangle 61"/>
          <p:cNvSpPr/>
          <p:nvPr/>
        </p:nvSpPr>
        <p:spPr>
          <a:xfrm>
            <a:off x="675375" y="2063271"/>
            <a:ext cx="738657" cy="414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1200" dirty="0" smtClean="0"/>
              <a:t>left offset</a:t>
            </a:r>
            <a:endParaRPr lang="en-PH" sz="1200" dirty="0"/>
          </a:p>
        </p:txBody>
      </p:sp>
      <p:sp>
        <p:nvSpPr>
          <p:cNvPr id="63" name="Rectangle 62"/>
          <p:cNvSpPr/>
          <p:nvPr/>
        </p:nvSpPr>
        <p:spPr>
          <a:xfrm>
            <a:off x="4342621" y="2049543"/>
            <a:ext cx="738657" cy="414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1200" dirty="0" smtClean="0"/>
              <a:t>right offset</a:t>
            </a:r>
            <a:endParaRPr lang="en-PH" sz="1200" dirty="0"/>
          </a:p>
        </p:txBody>
      </p:sp>
      <p:sp>
        <p:nvSpPr>
          <p:cNvPr id="64" name="Rectangle 63"/>
          <p:cNvSpPr/>
          <p:nvPr/>
        </p:nvSpPr>
        <p:spPr>
          <a:xfrm>
            <a:off x="2839259" y="5558292"/>
            <a:ext cx="561184" cy="414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1200" dirty="0" smtClean="0"/>
              <a:t>width</a:t>
            </a:r>
            <a:endParaRPr lang="en-PH" sz="1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6" name="Rectangle 65"/>
              <p:cNvSpPr/>
              <p:nvPr/>
            </p:nvSpPr>
            <p:spPr>
              <a:xfrm>
                <a:off x="6760267" y="999787"/>
                <a:ext cx="4934274" cy="470910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PH" sz="1200" b="1" dirty="0" smtClean="0">
                    <a:solidFill>
                      <a:schemeClr val="tx1"/>
                    </a:solidFill>
                  </a:rPr>
                  <a:t>z</a:t>
                </a:r>
                <a:r>
                  <a:rPr lang="en-PH" sz="1200" dirty="0" smtClean="0">
                    <a:solidFill>
                      <a:schemeClr val="tx1"/>
                    </a:solidFill>
                  </a:rPr>
                  <a:t> (pixels) = x – left – left offset</a:t>
                </a:r>
              </a:p>
              <a:p>
                <a:r>
                  <a:rPr lang="en-PH" sz="1200" b="1" dirty="0" smtClean="0">
                    <a:solidFill>
                      <a:schemeClr val="tx1"/>
                    </a:solidFill>
                  </a:rPr>
                  <a:t>effective length </a:t>
                </a:r>
                <a:r>
                  <a:rPr lang="en-PH" sz="1200" dirty="0" smtClean="0">
                    <a:solidFill>
                      <a:schemeClr val="tx1"/>
                    </a:solidFill>
                  </a:rPr>
                  <a:t>(pixels)= width – left offset – right offset</a:t>
                </a:r>
              </a:p>
              <a:p>
                <a:r>
                  <a:rPr lang="en-PH" sz="1200" b="1" dirty="0" smtClean="0">
                    <a:solidFill>
                      <a:schemeClr val="tx1"/>
                    </a:solidFill>
                  </a:rPr>
                  <a:t>divisions</a:t>
                </a:r>
                <a:r>
                  <a:rPr lang="en-PH" sz="1200" dirty="0" smtClean="0">
                    <a:solidFill>
                      <a:schemeClr val="tx1"/>
                    </a:solidFill>
                  </a:rPr>
                  <a:t> (units) = max - min </a:t>
                </a:r>
              </a:p>
              <a:p>
                <a:endParaRPr lang="en-PH" sz="1200" dirty="0">
                  <a:solidFill>
                    <a:schemeClr val="tx1"/>
                  </a:solidFill>
                </a:endParaRPr>
              </a:p>
              <a:p>
                <a:r>
                  <a:rPr lang="en-PH" sz="1200" b="1" dirty="0">
                    <a:solidFill>
                      <a:schemeClr val="tx1"/>
                    </a:solidFill>
                  </a:rPr>
                  <a:t>i</a:t>
                </a:r>
                <a:r>
                  <a:rPr lang="en-PH" sz="1200" b="1" dirty="0" smtClean="0">
                    <a:solidFill>
                      <a:schemeClr val="tx1"/>
                    </a:solidFill>
                  </a:rPr>
                  <a:t>f (z &lt; 0)</a:t>
                </a:r>
                <a:endParaRPr lang="en-PH" sz="1200" dirty="0">
                  <a:solidFill>
                    <a:schemeClr val="tx1"/>
                  </a:solidFill>
                </a:endParaRPr>
              </a:p>
              <a:p>
                <a:r>
                  <a:rPr lang="en-PH" sz="1200" b="1" dirty="0">
                    <a:solidFill>
                      <a:schemeClr val="tx1"/>
                    </a:solidFill>
                  </a:rPr>
                  <a:t>     level = min</a:t>
                </a:r>
              </a:p>
              <a:p>
                <a:endParaRPr lang="en-PH" sz="1200" dirty="0">
                  <a:solidFill>
                    <a:schemeClr val="tx1"/>
                  </a:solidFill>
                </a:endParaRPr>
              </a:p>
              <a:p>
                <a:r>
                  <a:rPr lang="en-PH" sz="1200" b="1" dirty="0" smtClean="0">
                    <a:solidFill>
                      <a:schemeClr val="tx1"/>
                    </a:solidFill>
                  </a:rPr>
                  <a:t>else if </a:t>
                </a:r>
                <a:r>
                  <a:rPr lang="en-PH" sz="1200" dirty="0" smtClean="0">
                    <a:solidFill>
                      <a:schemeClr val="tx1"/>
                    </a:solidFill>
                  </a:rPr>
                  <a:t>(z + left offset &gt; width – right offset)</a:t>
                </a:r>
              </a:p>
              <a:p>
                <a:r>
                  <a:rPr lang="en-PH" sz="1200" dirty="0" smtClean="0">
                    <a:solidFill>
                      <a:schemeClr val="tx1"/>
                    </a:solidFill>
                  </a:rPr>
                  <a:t>           (z &gt; width – right offset – left offset)</a:t>
                </a:r>
              </a:p>
              <a:p>
                <a:r>
                  <a:rPr lang="en-PH" sz="1200" dirty="0">
                    <a:solidFill>
                      <a:schemeClr val="tx1"/>
                    </a:solidFill>
                  </a:rPr>
                  <a:t> </a:t>
                </a:r>
                <a:r>
                  <a:rPr lang="en-PH" sz="1200" dirty="0" smtClean="0">
                    <a:solidFill>
                      <a:schemeClr val="tx1"/>
                    </a:solidFill>
                  </a:rPr>
                  <a:t>          </a:t>
                </a:r>
                <a:r>
                  <a:rPr lang="en-PH" sz="1200" b="1" dirty="0" smtClean="0">
                    <a:solidFill>
                      <a:schemeClr val="tx1"/>
                    </a:solidFill>
                  </a:rPr>
                  <a:t>(z &gt; effective length)</a:t>
                </a:r>
              </a:p>
              <a:p>
                <a:r>
                  <a:rPr lang="en-PH" sz="1200" smtClean="0">
                    <a:solidFill>
                      <a:schemeClr val="tx1"/>
                    </a:solidFill>
                  </a:rPr>
                  <a:t>     level </a:t>
                </a:r>
                <a:r>
                  <a:rPr lang="en-PH" sz="1200" dirty="0">
                    <a:solidFill>
                      <a:schemeClr val="tx1"/>
                    </a:solidFill>
                  </a:rPr>
                  <a:t>= max – min</a:t>
                </a:r>
              </a:p>
              <a:p>
                <a:r>
                  <a:rPr lang="en-PH" sz="1200" dirty="0">
                    <a:solidFill>
                      <a:schemeClr val="tx1"/>
                    </a:solidFill>
                  </a:rPr>
                  <a:t>     </a:t>
                </a:r>
                <a:r>
                  <a:rPr lang="en-PH" sz="1200" b="1" dirty="0">
                    <a:solidFill>
                      <a:schemeClr val="tx1"/>
                    </a:solidFill>
                  </a:rPr>
                  <a:t>level = divisions</a:t>
                </a:r>
                <a:endParaRPr lang="en-PH" sz="1200" b="1" dirty="0" smtClean="0">
                  <a:solidFill>
                    <a:schemeClr val="tx1"/>
                  </a:solidFill>
                </a:endParaRPr>
              </a:p>
              <a:p>
                <a:endParaRPr lang="en-PH" sz="1200" b="1" dirty="0" smtClean="0">
                  <a:solidFill>
                    <a:schemeClr val="tx1"/>
                  </a:solidFill>
                </a:endParaRPr>
              </a:p>
              <a:p>
                <a:endParaRPr lang="en-PH" sz="1200" dirty="0" smtClean="0">
                  <a:solidFill>
                    <a:schemeClr val="tx1"/>
                  </a:solidFill>
                </a:endParaRPr>
              </a:p>
              <a:p>
                <a:r>
                  <a:rPr lang="en-PH" sz="1200" b="1" dirty="0" smtClean="0">
                    <a:solidFill>
                      <a:schemeClr val="tx1"/>
                    </a:solidFill>
                  </a:rPr>
                  <a:t>else</a:t>
                </a:r>
              </a:p>
              <a:p>
                <a14:m>
                  <m:oMath xmlns:m="http://schemas.openxmlformats.org/officeDocument/2006/math">
                    <m:r>
                      <a:rPr lang="en-PH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  </m:t>
                    </m:r>
                    <m:f>
                      <m:fPr>
                        <m:ctrlPr>
                          <a:rPr lang="en-PH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num>
                      <m:den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𝑙𝑒𝑣𝑒𝑙</m:t>
                        </m:r>
                      </m:den>
                    </m:f>
                    <m:r>
                      <a:rPr lang="en-PH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PH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𝑤𝑖𝑑𝑡h</m:t>
                        </m:r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𝑙𝑒𝑓𝑡</m:t>
                        </m:r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𝑜𝑓𝑓𝑠𝑒𝑡</m:t>
                        </m:r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−</m:t>
                        </m:r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𝑟𝑖𝑔h𝑡</m:t>
                        </m:r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𝑜𝑓𝑓𝑠𝑒𝑡</m:t>
                        </m:r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func>
                          <m:funcPr>
                            <m:ctrlPr>
                              <a:rPr lang="en-PH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PH" sz="1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max</m:t>
                            </m:r>
                          </m:fName>
                          <m:e>
                            <m:r>
                              <a:rPr lang="en-PH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 </m:t>
                            </m:r>
                            <m:r>
                              <a:rPr lang="en-PH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e>
                        </m:func>
                      </m:den>
                    </m:f>
                  </m:oMath>
                </a14:m>
                <a:r>
                  <a:rPr lang="en-PH" sz="1200" dirty="0">
                    <a:solidFill>
                      <a:schemeClr val="tx1"/>
                    </a:solidFill>
                  </a:rPr>
                  <a:t>	</a:t>
                </a:r>
                <a:endParaRPr lang="en-PH" sz="1200" dirty="0" smtClean="0">
                  <a:solidFill>
                    <a:schemeClr val="tx1"/>
                  </a:solidFill>
                </a:endParaRPr>
              </a:p>
              <a:p>
                <a:endParaRPr lang="en-PH" sz="1200" dirty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PH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en-PH" sz="1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PH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PH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num>
                      <m:den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𝑙𝑒𝑣𝑒𝑙</m:t>
                        </m:r>
                      </m:den>
                    </m:f>
                    <m:r>
                      <a:rPr lang="en-PH" sz="1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PH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𝑒𝑓𝑓𝑒𝑐𝑡𝑖𝑣𝑒</m:t>
                        </m:r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𝑙𝑒𝑛𝑔𝑡h</m:t>
                        </m:r>
                      </m:num>
                      <m:den>
                        <m:r>
                          <a:rPr lang="en-PH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𝑑𝑖𝑣𝑖𝑠𝑖𝑜𝑛𝑠</m:t>
                        </m:r>
                      </m:den>
                    </m:f>
                  </m:oMath>
                </a14:m>
                <a:r>
                  <a:rPr lang="en-PH" sz="1200" dirty="0">
                    <a:solidFill>
                      <a:schemeClr val="tx1"/>
                    </a:solidFill>
                  </a:rPr>
                  <a:t>	</a:t>
                </a:r>
                <a:endParaRPr lang="en-PH" sz="1200" dirty="0" smtClean="0">
                  <a:solidFill>
                    <a:schemeClr val="tx1"/>
                  </a:solidFill>
                </a:endParaRPr>
              </a:p>
              <a:p>
                <a:endParaRPr lang="en-PH" sz="1200" dirty="0">
                  <a:solidFill>
                    <a:schemeClr val="tx1"/>
                  </a:solidFill>
                </a:endParaRPr>
              </a:p>
              <a:p>
                <a:endParaRPr lang="en-PH" sz="1200" dirty="0" smtClean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PH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  </m:t>
                    </m:r>
                    <m:r>
                      <a:rPr lang="en-PH" sz="1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𝒍𝒆𝒗𝒆𝒍</m:t>
                    </m:r>
                    <m:r>
                      <a:rPr lang="en-PH" sz="12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PH" sz="1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PH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  <m:r>
                          <a:rPr lang="en-PH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PH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PH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PH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𝒅𝒊𝒗𝒊𝒔𝒊𝒐𝒏𝒔</m:t>
                        </m:r>
                      </m:num>
                      <m:den>
                        <m:r>
                          <a:rPr lang="en-PH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𝒆𝒇𝒇𝒆𝒄𝒕𝒊𝒗𝒆</m:t>
                        </m:r>
                        <m:r>
                          <a:rPr lang="en-PH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PH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𝒍𝒆𝒏𝒈𝒕𝒉</m:t>
                        </m:r>
                      </m:den>
                    </m:f>
                  </m:oMath>
                </a14:m>
                <a:r>
                  <a:rPr lang="en-PH" sz="1200" dirty="0">
                    <a:solidFill>
                      <a:schemeClr val="tx1"/>
                    </a:solidFill>
                  </a:rPr>
                  <a:t>	</a:t>
                </a:r>
                <a:endParaRPr lang="en-PH" sz="1200" dirty="0" smtClean="0">
                  <a:solidFill>
                    <a:schemeClr val="tx1"/>
                  </a:solidFill>
                </a:endParaRPr>
              </a:p>
              <a:p>
                <a:endParaRPr lang="en-PH" sz="1200" dirty="0">
                  <a:solidFill>
                    <a:schemeClr val="tx1"/>
                  </a:solidFill>
                </a:endParaRPr>
              </a:p>
              <a:p>
                <a:endParaRPr lang="en-PH" sz="1200" dirty="0" smtClean="0">
                  <a:solidFill>
                    <a:schemeClr val="tx1"/>
                  </a:solidFill>
                </a:endParaRPr>
              </a:p>
              <a:p>
                <a:r>
                  <a:rPr lang="en-PH" sz="1200" dirty="0">
                    <a:solidFill>
                      <a:schemeClr val="tx1"/>
                    </a:solidFill>
                  </a:rPr>
                  <a:t> </a:t>
                </a:r>
                <a:r>
                  <a:rPr lang="en-PH" sz="1200" dirty="0" smtClean="0">
                    <a:solidFill>
                      <a:schemeClr val="tx1"/>
                    </a:solidFill>
                  </a:rPr>
                  <a:t>    </a:t>
                </a:r>
              </a:p>
            </p:txBody>
          </p:sp>
        </mc:Choice>
        <mc:Fallback>
          <p:sp>
            <p:nvSpPr>
              <p:cNvPr id="66" name="Rectangle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0267" y="999787"/>
                <a:ext cx="4934274" cy="4709105"/>
              </a:xfrm>
              <a:prstGeom prst="rect">
                <a:avLst/>
              </a:prstGeom>
              <a:blipFill rotWithShape="0">
                <a:blip r:embed="rId3"/>
                <a:stretch>
                  <a:fillRect l="-12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P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8" name="Straight Arrow Connector 67"/>
          <p:cNvCxnSpPr/>
          <p:nvPr/>
        </p:nvCxnSpPr>
        <p:spPr>
          <a:xfrm>
            <a:off x="1572951" y="5520519"/>
            <a:ext cx="36022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1472472" y="5575889"/>
            <a:ext cx="561184" cy="414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1200" dirty="0" smtClean="0"/>
              <a:t>left</a:t>
            </a:r>
            <a:endParaRPr lang="en-PH" sz="1200" dirty="0"/>
          </a:p>
        </p:txBody>
      </p:sp>
      <p:sp>
        <p:nvSpPr>
          <p:cNvPr id="71" name="Rectangle 70"/>
          <p:cNvSpPr/>
          <p:nvPr/>
        </p:nvSpPr>
        <p:spPr>
          <a:xfrm>
            <a:off x="1614064" y="4063759"/>
            <a:ext cx="857250" cy="414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1200" dirty="0" smtClean="0"/>
              <a:t>min</a:t>
            </a:r>
            <a:endParaRPr lang="en-PH" sz="1200" dirty="0"/>
          </a:p>
        </p:txBody>
      </p:sp>
      <p:sp>
        <p:nvSpPr>
          <p:cNvPr id="72" name="Rectangle 71"/>
          <p:cNvSpPr/>
          <p:nvPr/>
        </p:nvSpPr>
        <p:spPr>
          <a:xfrm>
            <a:off x="3644608" y="4076138"/>
            <a:ext cx="857250" cy="414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1200" dirty="0" smtClean="0"/>
              <a:t>max</a:t>
            </a:r>
            <a:endParaRPr lang="en-PH" sz="1200" dirty="0"/>
          </a:p>
        </p:txBody>
      </p:sp>
    </p:spTree>
    <p:extLst>
      <p:ext uri="{BB962C8B-B14F-4D97-AF65-F5344CB8AC3E}">
        <p14:creationId xmlns:p14="http://schemas.microsoft.com/office/powerpoint/2010/main" val="34028247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207</Words>
  <Application>Microsoft Office PowerPoint</Application>
  <PresentationFormat>Widescreen</PresentationFormat>
  <Paragraphs>73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4d-doff</dc:creator>
  <cp:lastModifiedBy>4d-doff</cp:lastModifiedBy>
  <cp:revision>26</cp:revision>
  <dcterms:created xsi:type="dcterms:W3CDTF">2015-05-01T11:43:52Z</dcterms:created>
  <dcterms:modified xsi:type="dcterms:W3CDTF">2015-05-02T00:40:03Z</dcterms:modified>
</cp:coreProperties>
</file>